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1.svg" ContentType="image/svg+xml"/>
  <Override PartName="/ppt/media/image3.svg" ContentType="image/svg+xml"/>
  <Override PartName="/ppt/media/image5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4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4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大家好，欢迎参加本次关于“肺结核潜伏性感染核心知识”的宣传讲座。今天，我们将一起了解肺结核潜伏性感染的相关知识，学习如何通过科学的方法来预防和管理，共同守护我们和家人的健康。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我们来了解一下肺结核到底是什么。它是一种由结核分枝杆菌引起的慢性呼吸道传染病，传染性强，对健康危害大。如果不及时发现和彻底治疗，不仅会严重损害患者的肺部功能，还会给整个家庭带来巨大的经济和精神压力。右边的图形象地展示了健康肺部和被结核菌破坏的肺部的区别，希望能引起大家的重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肺结核是如何传播的呢？主要是通过呼吸道飞沫传播。当肺结核患者咳嗽、打喷嚏时，含有结核菌的飞沫会被释放到空气中，健康人吸入后就有可能被感染。因此，与患者有密切接触的人，比如家人、同事和同学，属于高危人群，需要特别注意并及时进行健康检查。右边的图就很好地解释了这个传播过程和防护方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来理解一个重要的概念——结核潜伏感染。简单来说，就是身体里感染了结核菌，但这些细菌处于“休眠”状态，没有引起任何症状，也不具有传染性，感染者可以像正常人一样生活。但是，当身体抵抗力下降时，这些休眠的细菌就可能“苏醒”，发展成有传染性的活动性肺结核。因此，对于高危人群进行预防性治疗非常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好消息是，对于结核潜伏感染者，我们是可以进行预防治疗的，这是防止他们发展为活动性肺结核的最有效手段。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预防治疗主要有两种方式：一种是口服药物，疗程通常为3到6个月，常用药物有利福平、异烟肼等；另一种是免疫注射治疗，主要使用母牛分枝杆菌，每两周注射一次，共6次。</a:t>
            </a:r>
            <a:endParaRPr lang="en-US" sz="1400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这些方法都非常安全有效，但必须在医生的指导下进行，以确保用药安全。右边的图就形象地说明了在医生指导下进行预防治疗的有效性。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如果您被诊断为结核潜伏感染者并需要进行预防治疗，应该去哪里呢？您可以前往医院的结核科门诊，或者社区卫生服务中心，与专业的医生进行咨询。医生会根据您的具体情况，为您制定最合适的预防治疗方案。请大家记住，及时寻求专业医疗帮助是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3" Type="http://schemas.openxmlformats.org/officeDocument/2006/relationships/image" Target="../media/image9.png"/><Relationship Id="rId2" Type="http://schemas.openxmlformats.org/officeDocument/2006/relationships/image" Target="../media/image5.sv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9.jpe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3.jpeg"/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9488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514600" y="2032000"/>
            <a:ext cx="71628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肺结核潜伏性感染核心知识宣传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715000" y="2794000"/>
            <a:ext cx="762000" cy="50800"/>
          </a:xfrm>
          <a:prstGeom prst="roundRect">
            <a:avLst>
              <a:gd name="adj" fmla="val 400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4361815" y="4425950"/>
            <a:ext cx="33528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了解潜伏感染，守护健康生活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2800" y="3683000"/>
            <a:ext cx="406400" cy="406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90551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肺结核是一种什么疾病？有什么危害？</a:t>
            </a:r>
            <a:endParaRPr lang="en-US" sz="110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2000" y="2032000"/>
            <a:ext cx="355600" cy="3556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219200" y="19812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疾病定义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413000"/>
            <a:ext cx="508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肺结核是人体感染</a:t>
            </a:r>
            <a:r>
              <a:rPr lang="en-US" sz="1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结核分枝杆菌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后引起的慢性呼吸道传染病，目前在我国依然是发病人数、死亡人数最多的重大传染病之一。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3683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219200" y="36322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主要危害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064000"/>
            <a:ext cx="508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50505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若发现不及时或治疗不彻底，会严重损害肺部功能，对健康造成不可逆伤害，同时给患者和家庭带来沉重的</a:t>
            </a:r>
            <a:r>
              <a:rPr lang="en-US" sz="1600" b="1" i="0" u="none" strike="noStrike">
                <a:solidFill>
                  <a:srgbClr val="DC262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经济负担</a:t>
            </a:r>
            <a:r>
              <a:rPr lang="en-US" sz="1600" b="0" i="0" u="none" strike="noStrike">
                <a:solidFill>
                  <a:srgbClr val="50505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350000" y="1905000"/>
            <a:ext cx="4572000" cy="2667000"/>
          </a:xfrm>
          <a:prstGeom prst="roundRect">
            <a:avLst>
              <a:gd name="adj" fmla="val 4761"/>
            </a:avLst>
          </a:prstGeom>
          <a:solidFill>
            <a:srgbClr val="F0F8FF">
              <a:alpha val="100000"/>
            </a:srgbClr>
          </a:solidFill>
          <a:ln w="25400" cap="flat" cmpd="sng">
            <a:solidFill>
              <a:srgbClr val="0000FF">
                <a:alpha val="20000"/>
              </a:srgbClr>
            </a:solidFill>
            <a:prstDash val="dash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t="65" b="65"/>
          <a:stretch>
            <a:fillRect/>
          </a:stretch>
        </p:blipFill>
        <p:spPr>
          <a:xfrm>
            <a:off x="6477000" y="2032000"/>
            <a:ext cx="4318000" cy="2425700"/>
          </a:xfrm>
          <a:prstGeom prst="roundRect">
            <a:avLst>
              <a:gd name="adj" fmla="val 5235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6350000" y="46990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464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健康肺部（左）与结核菌侵蚀肺部（右）对比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0000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5029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肺结核是怎么传播的？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5080000" cy="1397000"/>
          </a:xfrm>
          <a:prstGeom prst="roundRect">
            <a:avLst>
              <a:gd name="adj" fmla="val 9090"/>
            </a:avLst>
          </a:prstGeom>
          <a:solidFill>
            <a:srgbClr val="EFF6FF">
              <a:alpha val="100000"/>
            </a:srgbClr>
          </a:solidFill>
          <a:ln cap="flat" cmpd="sng">
            <a:solidFill>
              <a:srgbClr val="C0D0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20955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4605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呼吸道飞沫传播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952500" y="2476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肺结核病人通过咳嗽、咳痰、打喷嚏将结核菌播散到空气中，健康人群吸入带有结核菌的飞沫即可能受到感染。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556000"/>
            <a:ext cx="5080000" cy="1397000"/>
          </a:xfrm>
          <a:prstGeom prst="roundRect">
            <a:avLst>
              <a:gd name="adj" fmla="val 9090"/>
            </a:avLst>
          </a:prstGeom>
          <a:solidFill>
            <a:srgbClr val="FFF7ED">
              <a:alpha val="100000"/>
            </a:srgbClr>
          </a:solidFill>
          <a:ln cap="flat" cmpd="sng">
            <a:solidFill>
              <a:srgbClr val="E6D4B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3746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683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密切接触者风险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952500" y="4127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与患者共同居住、工作、学习的人属于密切接触者，感染风险较高，应及时进行健康体检。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4762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图示：咳嗽产生飞沫传播与戴口罩防护示意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0000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875" y="1743075"/>
            <a:ext cx="4991100" cy="30194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50292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什么是结核潜伏感染？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841500"/>
            <a:ext cx="5207000" cy="355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定义：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指体内感染了结核杆菌但未发展成活动性结核病的人。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特点：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无临床症状、无病灶、不具传染性，可正常生活学习。</a:t>
            </a:r>
            <a:endParaRPr lang="en-US" sz="15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风险：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抵抗力下降时可能发病，发病风险集中在感染后2年内。</a:t>
            </a:r>
            <a:endParaRPr lang="en-US" sz="15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建议：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强烈推荐密切接触者进行预防性治疗，降低发病风险。</a:t>
            </a:r>
            <a:endParaRPr lang="en-US" sz="1500" b="0" i="0" u="none" strike="noStrike">
              <a:solidFill>
                <a:srgbClr val="37415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rcRect b="9090"/>
          <a:stretch>
            <a:fillRect/>
          </a:stretch>
        </p:blipFill>
        <p:spPr>
          <a:xfrm>
            <a:off x="6350000" y="1841500"/>
            <a:ext cx="4064000" cy="2286000"/>
          </a:xfrm>
          <a:prstGeom prst="roundRect">
            <a:avLst>
              <a:gd name="adj" fmla="val 8333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6350000" y="4254500"/>
            <a:ext cx="406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图示：体内存在休眠细菌，但无明显症状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03000" y="10795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62000" y="5715000"/>
            <a:ext cx="10668000" cy="50800"/>
          </a:xfrm>
          <a:prstGeom prst="roundRect">
            <a:avLst>
              <a:gd name="adj" fmla="val 0"/>
            </a:avLst>
          </a:prstGeom>
          <a:solidFill>
            <a:srgbClr val="0000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75438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结核潜伏感染后可以预防治疗吗？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842000" cy="762000"/>
          </a:xfrm>
          <a:prstGeom prst="roundRect">
            <a:avLst>
              <a:gd name="adj" fmla="val 16666"/>
            </a:avLst>
          </a:prstGeom>
          <a:solidFill>
            <a:srgbClr val="EFF6FF">
              <a:alpha val="100000"/>
            </a:srgbClr>
          </a:solidFill>
          <a:ln cap="flat" cmpd="sng">
            <a:solidFill>
              <a:srgbClr val="C0D0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2500" y="1968500"/>
            <a:ext cx="381000" cy="3810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460500" y="1841500"/>
            <a:ext cx="495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预防治疗是最有效措施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46A7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强烈推荐有预防治疗指征的学生进行预防性治疗，能有效防止发病。</a:t>
            </a:r>
            <a:endParaRPr lang="en-US" sz="1400" b="0" i="0" u="none" strike="noStrike">
              <a:solidFill>
                <a:srgbClr val="646A7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2667000"/>
            <a:ext cx="5842000" cy="1143000"/>
          </a:xfrm>
          <a:prstGeom prst="roundRect">
            <a:avLst>
              <a:gd name="adj" fmla="val 11111"/>
            </a:avLst>
          </a:prstGeom>
          <a:solidFill>
            <a:srgbClr val="EFF6FF">
              <a:alpha val="100000"/>
            </a:srgbClr>
          </a:solidFill>
          <a:ln cap="flat" cmpd="sng">
            <a:solidFill>
              <a:srgbClr val="C0D0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500" y="2984500"/>
            <a:ext cx="381000" cy="381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2730500"/>
            <a:ext cx="495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化学药物口服治疗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46A7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常用利福平、异烟肼等药物，疗程为3或6个月。服药期间可能出现轻微不良反应，及时处理无长期损害。</a:t>
            </a:r>
            <a:endParaRPr lang="en-US" sz="1400" b="0" i="0" u="none" strike="noStrike">
              <a:solidFill>
                <a:srgbClr val="646A7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3937000"/>
            <a:ext cx="5842000" cy="1143000"/>
          </a:xfrm>
          <a:prstGeom prst="roundRect">
            <a:avLst>
              <a:gd name="adj" fmla="val 11111"/>
            </a:avLst>
          </a:prstGeom>
          <a:solidFill>
            <a:srgbClr val="EFF6FF">
              <a:alpha val="100000"/>
            </a:srgbClr>
          </a:solidFill>
          <a:ln cap="flat" cmpd="sng">
            <a:solidFill>
              <a:srgbClr val="C0D0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500" y="4254500"/>
            <a:ext cx="381000" cy="381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460500" y="4000500"/>
            <a:ext cx="495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免疫注射治疗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46A7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国内主要采用注射用母牛分枝杆菌，每两周一次，共6针次。需严格遵循适应症，在医生指导下使用。</a:t>
            </a:r>
            <a:endParaRPr lang="en-US" sz="1400" b="0" i="0" u="none" strike="noStrike">
              <a:solidFill>
                <a:srgbClr val="646A7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7112000" y="1778000"/>
            <a:ext cx="4064000" cy="2286000"/>
          </a:xfrm>
          <a:prstGeom prst="roundRect">
            <a:avLst>
              <a:gd name="adj" fmla="val 8333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13" name="AutoShape 13"/>
          <p:cNvSpPr/>
          <p:nvPr/>
        </p:nvSpPr>
        <p:spPr>
          <a:xfrm>
            <a:off x="7112000" y="4191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46A7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预防治疗有效示意：医生指导下规范用药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62000" y="5334000"/>
            <a:ext cx="10414000" cy="762000"/>
          </a:xfrm>
          <a:prstGeom prst="roundRect">
            <a:avLst>
              <a:gd name="adj" fmla="val 16666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1016000" y="5397500"/>
            <a:ext cx="990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总结：预防治疗安全有效，是阻断潜伏感染发展为结核病的关键手段，务必遵医嘱进行。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4000" y="1041400"/>
            <a:ext cx="406400" cy="4064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762000" y="1016000"/>
            <a:ext cx="85471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哪里可以开展结核潜伏性感染预防治疗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5080000" cy="2794000"/>
          </a:xfrm>
          <a:prstGeom prst="roundRect">
            <a:avLst>
              <a:gd name="adj" fmla="val 4545"/>
            </a:avLst>
          </a:prstGeom>
          <a:solidFill>
            <a:srgbClr val="F0F8FF">
              <a:alpha val="100000"/>
            </a:srgbClr>
          </a:solidFill>
          <a:ln w="12700" cap="flat" cmpd="sng">
            <a:solidFill>
              <a:srgbClr val="ADD8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159000"/>
            <a:ext cx="457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就诊建议：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如果您是结核潜伏感染者，需要接受预防性治疗，首先应该携带本人至</a:t>
            </a:r>
            <a:r>
              <a:rPr lang="en-US" sz="1600" b="1" i="0" u="none" strike="noStrike">
                <a:solidFill>
                  <a:srgbClr val="0000F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医院结核科门诊</a:t>
            </a: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与医生进行相关情况咨询。</a:t>
            </a:r>
            <a:endParaRPr lang="en-US" sz="1600" b="0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就诊时请务必告知医生相关病史及过敏史，以便医生为您制定合适的预防性治疗方案。</a:t>
            </a:r>
            <a:endParaRPr lang="en-US" sz="1600" b="0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350000" y="4318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医院门诊场景示意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0" y="6604000"/>
            <a:ext cx="12192000" cy="254000"/>
          </a:xfrm>
          <a:prstGeom prst="roundRect">
            <a:avLst>
              <a:gd name="adj" fmla="val 0"/>
            </a:avLst>
          </a:prstGeom>
          <a:solidFill>
            <a:srgbClr val="0000F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  <p:pic>
        <p:nvPicPr>
          <p:cNvPr id="11" name="图片 10" descr="e409fccaa0cc07f892872a09c8339c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710" y="1987550"/>
            <a:ext cx="4088765" cy="2390140"/>
          </a:xfrm>
          <a:prstGeom prst="roundRect">
            <a:avLst>
              <a:gd name="adj" fmla="val 5712"/>
            </a:avLst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</Words>
  <Application>WPS 演示</Application>
  <PresentationFormat/>
  <Paragraphs>60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DELL</cp:lastModifiedBy>
  <cp:revision>3</cp:revision>
  <dcterms:created xsi:type="dcterms:W3CDTF">2026-04-09T02:50:00Z</dcterms:created>
  <dcterms:modified xsi:type="dcterms:W3CDTF">2026-04-09T06:12:15Z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37AC22F4AB184360A8FA09F5DAD646FE_13</vt:lpwstr>
  </property>
</Properties>
</file>